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Garet Bold" charset="1" panose="00000000000000000000"/>
      <p:regular r:id="rId16"/>
    </p:embeddedFont>
    <p:embeddedFont>
      <p:font typeface="Garet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9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37" r="0" b="-6093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15909" y="1608417"/>
            <a:ext cx="670965" cy="384280"/>
          </a:xfrm>
          <a:custGeom>
            <a:avLst/>
            <a:gdLst/>
            <a:ahLst/>
            <a:cxnLst/>
            <a:rect r="r" b="b" t="t" l="l"/>
            <a:pathLst>
              <a:path h="384280" w="670965">
                <a:moveTo>
                  <a:pt x="0" y="0"/>
                </a:moveTo>
                <a:lnTo>
                  <a:pt x="670965" y="0"/>
                </a:lnTo>
                <a:lnTo>
                  <a:pt x="670965" y="384280"/>
                </a:lnTo>
                <a:lnTo>
                  <a:pt x="0" y="384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8618" y="3483493"/>
            <a:ext cx="7124206" cy="2849682"/>
          </a:xfrm>
          <a:custGeom>
            <a:avLst/>
            <a:gdLst/>
            <a:ahLst/>
            <a:cxnLst/>
            <a:rect r="r" b="b" t="t" l="l"/>
            <a:pathLst>
              <a:path h="2849682" w="7124206">
                <a:moveTo>
                  <a:pt x="0" y="0"/>
                </a:moveTo>
                <a:lnTo>
                  <a:pt x="7124206" y="0"/>
                </a:lnTo>
                <a:lnTo>
                  <a:pt x="7124206" y="2849682"/>
                </a:lnTo>
                <a:lnTo>
                  <a:pt x="0" y="284968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639460" y="3354791"/>
            <a:ext cx="8839514" cy="2197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33"/>
              </a:lnSpc>
            </a:pPr>
            <a:r>
              <a:rPr lang="en-US" sz="8865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Vývoj softvéru vo VR/AR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39460" y="5804245"/>
            <a:ext cx="6797386" cy="1553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40"/>
              </a:lnSpc>
            </a:pPr>
            <a:r>
              <a:rPr lang="en-US" sz="2957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Autor: Matej Budoš</a:t>
            </a:r>
          </a:p>
          <a:p>
            <a:pPr algn="l" marL="0" indent="0" lvl="0">
              <a:lnSpc>
                <a:spcPts val="4140"/>
              </a:lnSpc>
            </a:pPr>
            <a:r>
              <a:rPr lang="en-US" sz="2957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Školiteľ: doc. Ing. Ivan Polášek, PhD.</a:t>
            </a:r>
          </a:p>
          <a:p>
            <a:pPr algn="l" marL="0" indent="0" lvl="0">
              <a:lnSpc>
                <a:spcPts val="4140"/>
              </a:lnSpc>
            </a:pPr>
            <a:r>
              <a:rPr lang="en-US" sz="2957" strike="noStrike" u="none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Konzultant: Ing. Juraj Vincúr, PhD.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37" r="0" b="-6093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184551">
            <a:off x="13398687" y="-398325"/>
            <a:ext cx="10492235" cy="3357515"/>
          </a:xfrm>
          <a:custGeom>
            <a:avLst/>
            <a:gdLst/>
            <a:ahLst/>
            <a:cxnLst/>
            <a:rect r="r" b="b" t="t" l="l"/>
            <a:pathLst>
              <a:path h="3357515" w="10492235">
                <a:moveTo>
                  <a:pt x="0" y="0"/>
                </a:moveTo>
                <a:lnTo>
                  <a:pt x="10492235" y="0"/>
                </a:lnTo>
                <a:lnTo>
                  <a:pt x="10492235" y="3357515"/>
                </a:lnTo>
                <a:lnTo>
                  <a:pt x="0" y="3357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60095" y="3548578"/>
            <a:ext cx="10167810" cy="2586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72"/>
              </a:lnSpc>
            </a:pPr>
            <a:r>
              <a:rPr lang="en-US" sz="10609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Thank You For Your Time!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4184551">
            <a:off x="-4405507" y="8079830"/>
            <a:ext cx="10492235" cy="3357515"/>
          </a:xfrm>
          <a:custGeom>
            <a:avLst/>
            <a:gdLst/>
            <a:ahLst/>
            <a:cxnLst/>
            <a:rect r="r" b="b" t="t" l="l"/>
            <a:pathLst>
              <a:path h="3357515" w="10492235">
                <a:moveTo>
                  <a:pt x="0" y="0"/>
                </a:moveTo>
                <a:lnTo>
                  <a:pt x="10492236" y="0"/>
                </a:lnTo>
                <a:lnTo>
                  <a:pt x="10492236" y="3357515"/>
                </a:lnTo>
                <a:lnTo>
                  <a:pt x="0" y="3357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37" r="0" b="-6093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15909" y="1608417"/>
            <a:ext cx="670965" cy="384280"/>
          </a:xfrm>
          <a:custGeom>
            <a:avLst/>
            <a:gdLst/>
            <a:ahLst/>
            <a:cxnLst/>
            <a:rect r="r" b="b" t="t" l="l"/>
            <a:pathLst>
              <a:path h="384280" w="670965">
                <a:moveTo>
                  <a:pt x="0" y="0"/>
                </a:moveTo>
                <a:lnTo>
                  <a:pt x="670965" y="0"/>
                </a:lnTo>
                <a:lnTo>
                  <a:pt x="670965" y="384280"/>
                </a:lnTo>
                <a:lnTo>
                  <a:pt x="0" y="384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38453" y="3171448"/>
            <a:ext cx="4921888" cy="492188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BC5F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63500" lIns="63500" bIns="63500" rIns="63500"/>
            <a:lstStyle/>
            <a:p>
              <a:pPr algn="ctr">
                <a:lnSpc>
                  <a:spcPts val="3221"/>
                </a:lnSpc>
              </a:pPr>
              <a:r>
                <a:rPr lang="en-US" b="true" sz="3068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VEĽKÁ ČASŤ VÝVOJA SA STRÁVI DEBUGGOVANÍM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123517" y="987481"/>
            <a:ext cx="8432873" cy="813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0"/>
              </a:lnSpc>
            </a:pPr>
            <a:r>
              <a:rPr lang="en-US" sz="6458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MOTIVÁCIA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123517" y="3171448"/>
            <a:ext cx="4921888" cy="492188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DE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221"/>
                </a:lnSpc>
                <a:spcBef>
                  <a:spcPct val="0"/>
                </a:spcBef>
              </a:pP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NEUSTÁLE PREPÍNANIE PROSTREDÍ MEDZI AR/VR A IDE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312105" y="3171448"/>
            <a:ext cx="4921888" cy="492188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B3A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221"/>
                </a:lnSpc>
                <a:spcBef>
                  <a:spcPct val="0"/>
                </a:spcBef>
              </a:pPr>
              <a:r>
                <a:rPr lang="en-US" b="true" sz="3068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RIEŠ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E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NIA MAJ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Ú O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B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MED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Z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E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NÚ F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U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NKCI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O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N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A</a:t>
              </a:r>
              <a:r>
                <a:rPr lang="en-US" b="true" sz="3068" strike="noStrike" u="non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LITU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37" r="0" b="-6093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546379" y="-2760262"/>
            <a:ext cx="16230600" cy="5193792"/>
          </a:xfrm>
          <a:custGeom>
            <a:avLst/>
            <a:gdLst/>
            <a:ahLst/>
            <a:cxnLst/>
            <a:rect r="r" b="b" t="t" l="l"/>
            <a:pathLst>
              <a:path h="5193792" w="16230600">
                <a:moveTo>
                  <a:pt x="0" y="0"/>
                </a:moveTo>
                <a:lnTo>
                  <a:pt x="16230600" y="0"/>
                </a:lnTo>
                <a:lnTo>
                  <a:pt x="16230600" y="5193792"/>
                </a:lnTo>
                <a:lnTo>
                  <a:pt x="0" y="5193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38761" y="1497215"/>
            <a:ext cx="682995" cy="495482"/>
          </a:xfrm>
          <a:custGeom>
            <a:avLst/>
            <a:gdLst/>
            <a:ahLst/>
            <a:cxnLst/>
            <a:rect r="r" b="b" t="t" l="l"/>
            <a:pathLst>
              <a:path h="495482" w="682995">
                <a:moveTo>
                  <a:pt x="0" y="0"/>
                </a:moveTo>
                <a:lnTo>
                  <a:pt x="682995" y="0"/>
                </a:lnTo>
                <a:lnTo>
                  <a:pt x="682995" y="495482"/>
                </a:lnTo>
                <a:lnTo>
                  <a:pt x="0" y="4954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832953" y="1112935"/>
            <a:ext cx="670965" cy="384280"/>
          </a:xfrm>
          <a:custGeom>
            <a:avLst/>
            <a:gdLst/>
            <a:ahLst/>
            <a:cxnLst/>
            <a:rect r="r" b="b" t="t" l="l"/>
            <a:pathLst>
              <a:path h="384280" w="670965">
                <a:moveTo>
                  <a:pt x="0" y="0"/>
                </a:moveTo>
                <a:lnTo>
                  <a:pt x="670965" y="0"/>
                </a:lnTo>
                <a:lnTo>
                  <a:pt x="670965" y="384280"/>
                </a:lnTo>
                <a:lnTo>
                  <a:pt x="0" y="3842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338761" y="2719280"/>
            <a:ext cx="5914932" cy="730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65"/>
              </a:lnSpc>
            </a:pPr>
            <a:r>
              <a:rPr lang="en-US" sz="5814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Cieľ práce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2049847"/>
            <a:ext cx="7715498" cy="1815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7"/>
              </a:lnSpc>
            </a:pPr>
            <a:r>
              <a:rPr lang="en-US" sz="2199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PRIESTOROVÁ VIZUÁLNA PODPORA PRI DEBUGGOVANÍ</a:t>
            </a:r>
          </a:p>
          <a:p>
            <a:pPr algn="l">
              <a:lnSpc>
                <a:spcPts val="2067"/>
              </a:lnSpc>
            </a:pPr>
          </a:p>
          <a:p>
            <a:pPr algn="l">
              <a:lnSpc>
                <a:spcPts val="2067"/>
              </a:lnSpc>
            </a:pPr>
            <a:r>
              <a:rPr lang="en-US" sz="2199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PRESKÚMAŤ, DO AKEJ MIERY MÔŽE TAKÉTO RIEŠENIE </a:t>
            </a:r>
          </a:p>
          <a:p>
            <a:pPr algn="l">
              <a:lnSpc>
                <a:spcPts val="2067"/>
              </a:lnSpc>
            </a:pPr>
            <a:r>
              <a:rPr lang="en-US" sz="2199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POMÔCŤ PRI ORIENTÁCIÍ V KÓDE A LOKALIZÁCIÍ CHYBY</a:t>
            </a:r>
          </a:p>
          <a:p>
            <a:pPr algn="l">
              <a:lnSpc>
                <a:spcPts val="2067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5172075"/>
            <a:ext cx="8115300" cy="1442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09"/>
              </a:lnSpc>
            </a:pPr>
            <a:r>
              <a:rPr lang="en-US" b="true" sz="21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RQ1: DOKÁŽE XR APLIKÁCIA NA PODPORU DEBUGGOVANIA ZREDUKOVAŤ ČAS NA IDENTIFIKOVANIE A NÁSLEDNÉ OPRAVENNIE CHYBY V KÓDE?</a:t>
            </a:r>
          </a:p>
          <a:p>
            <a:pPr algn="just">
              <a:lnSpc>
                <a:spcPts val="230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6816479"/>
            <a:ext cx="8294311" cy="172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309"/>
              </a:lnSpc>
              <a:spcBef>
                <a:spcPct val="0"/>
              </a:spcBef>
            </a:pPr>
            <a:r>
              <a:rPr lang="en-US" b="true" sz="2199" strike="noStrike" u="non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RQ2: MÁ POUŽÍVANIE XR/AR DEBUGGERU V POROVNANÍ S KLASICKÝM IDE ZA NÁSLEDOK ZNÍŽENIE KOGNITÍVNEJ ZÁŤAŽE SÚVISIACEJ S PREPÍNANÍM POZORNOSTI MEDZI RÔZNYMI ZDROJMI INFORMÁCIÍ (CALL STACK, SÚBORY, BREAKPOINTS)?</a:t>
            </a:r>
          </a:p>
          <a:p>
            <a:pPr algn="just" marL="0" indent="0" lvl="0">
              <a:lnSpc>
                <a:spcPts val="230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38761" y="4876608"/>
            <a:ext cx="5914932" cy="1420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65"/>
              </a:lnSpc>
            </a:pPr>
            <a:r>
              <a:rPr lang="en-US" sz="5814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Výskumné otázky</a:t>
            </a:r>
          </a:p>
        </p:txBody>
      </p:sp>
      <p:sp>
        <p:nvSpPr>
          <p:cNvPr name="AutoShape 11" id="11"/>
          <p:cNvSpPr/>
          <p:nvPr/>
        </p:nvSpPr>
        <p:spPr>
          <a:xfrm>
            <a:off x="2338761" y="4133658"/>
            <a:ext cx="14920539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37" r="0" b="-6093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16625" y="858757"/>
            <a:ext cx="11922763" cy="8569486"/>
          </a:xfrm>
          <a:custGeom>
            <a:avLst/>
            <a:gdLst/>
            <a:ahLst/>
            <a:cxnLst/>
            <a:rect r="r" b="b" t="t" l="l"/>
            <a:pathLst>
              <a:path h="8569486" w="11922763">
                <a:moveTo>
                  <a:pt x="0" y="0"/>
                </a:moveTo>
                <a:lnTo>
                  <a:pt x="11922763" y="0"/>
                </a:lnTo>
                <a:lnTo>
                  <a:pt x="11922763" y="8569486"/>
                </a:lnTo>
                <a:lnTo>
                  <a:pt x="0" y="85694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72705" y="1821403"/>
            <a:ext cx="5790523" cy="159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0"/>
              </a:lnSpc>
            </a:pPr>
            <a:r>
              <a:rPr lang="en-US" sz="6478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Komponenty riešenia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2705" y="3906324"/>
            <a:ext cx="5649421" cy="4017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89"/>
              </a:lnSpc>
            </a:pPr>
            <a:r>
              <a:rPr lang="en-US" sz="4564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VS Code</a:t>
            </a:r>
          </a:p>
          <a:p>
            <a:pPr algn="ctr">
              <a:lnSpc>
                <a:spcPts val="6389"/>
              </a:lnSpc>
              <a:spcBef>
                <a:spcPct val="0"/>
              </a:spcBef>
            </a:pPr>
            <a:r>
              <a:rPr lang="en-US" b="true" sz="456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Unity + MRTK3</a:t>
            </a:r>
          </a:p>
          <a:p>
            <a:pPr algn="ctr">
              <a:lnSpc>
                <a:spcPts val="6389"/>
              </a:lnSpc>
              <a:spcBef>
                <a:spcPct val="0"/>
              </a:spcBef>
            </a:pPr>
            <a:r>
              <a:rPr lang="en-US" b="true" sz="456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Python Server</a:t>
            </a:r>
          </a:p>
          <a:p>
            <a:pPr algn="ctr">
              <a:lnSpc>
                <a:spcPts val="6389"/>
              </a:lnSpc>
              <a:spcBef>
                <a:spcPct val="0"/>
              </a:spcBef>
            </a:pPr>
            <a:r>
              <a:rPr lang="en-US" b="true" sz="456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DebugPy</a:t>
            </a:r>
          </a:p>
          <a:p>
            <a:pPr algn="ctr">
              <a:lnSpc>
                <a:spcPts val="6389"/>
              </a:lnSpc>
              <a:spcBef>
                <a:spcPct val="0"/>
              </a:spcBef>
            </a:pPr>
            <a:r>
              <a:rPr lang="en-US" b="true" sz="456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NDI sender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37" r="0" b="-6093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51761" y="2742952"/>
            <a:ext cx="6518544" cy="725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65"/>
              </a:lnSpc>
            </a:pPr>
            <a:r>
              <a:rPr lang="en-US" sz="5814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Python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5815909" y="1608417"/>
            <a:ext cx="670965" cy="384280"/>
          </a:xfrm>
          <a:custGeom>
            <a:avLst/>
            <a:gdLst/>
            <a:ahLst/>
            <a:cxnLst/>
            <a:rect r="r" b="b" t="t" l="l"/>
            <a:pathLst>
              <a:path h="384280" w="670965">
                <a:moveTo>
                  <a:pt x="0" y="0"/>
                </a:moveTo>
                <a:lnTo>
                  <a:pt x="670965" y="0"/>
                </a:lnTo>
                <a:lnTo>
                  <a:pt x="670965" y="384280"/>
                </a:lnTo>
                <a:lnTo>
                  <a:pt x="0" y="3842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962879"/>
            <a:ext cx="13083210" cy="3208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92"/>
              </a:lnSpc>
            </a:pPr>
            <a:r>
              <a:rPr lang="en-US" sz="4566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Spustenie Debug Session</a:t>
            </a:r>
          </a:p>
          <a:p>
            <a:pPr algn="l">
              <a:lnSpc>
                <a:spcPts val="6392"/>
              </a:lnSpc>
              <a:spcBef>
                <a:spcPct val="0"/>
              </a:spcBef>
            </a:pPr>
            <a:r>
              <a:rPr lang="en-US" b="true" sz="4566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Komunikácia medzi VS code a debuggerom</a:t>
            </a:r>
          </a:p>
          <a:p>
            <a:pPr algn="l">
              <a:lnSpc>
                <a:spcPts val="6392"/>
              </a:lnSpc>
              <a:spcBef>
                <a:spcPct val="0"/>
              </a:spcBef>
            </a:pPr>
            <a:r>
              <a:rPr lang="en-US" b="true" sz="4566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Príkazy na debugger</a:t>
            </a:r>
          </a:p>
          <a:p>
            <a:pPr algn="l">
              <a:lnSpc>
                <a:spcPts val="6392"/>
              </a:lnSpc>
              <a:spcBef>
                <a:spcPct val="0"/>
              </a:spcBef>
            </a:pPr>
            <a:r>
              <a:rPr lang="en-US" b="true" sz="4566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Komunikácia s Unity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37" r="0" b="-6093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73289" y="4239435"/>
            <a:ext cx="7840980" cy="4114800"/>
          </a:xfrm>
          <a:custGeom>
            <a:avLst/>
            <a:gdLst/>
            <a:ahLst/>
            <a:cxnLst/>
            <a:rect r="r" b="b" t="t" l="l"/>
            <a:pathLst>
              <a:path h="4114800" w="7840980">
                <a:moveTo>
                  <a:pt x="0" y="0"/>
                </a:moveTo>
                <a:lnTo>
                  <a:pt x="7840980" y="0"/>
                </a:lnTo>
                <a:lnTo>
                  <a:pt x="784098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673289" y="8678376"/>
            <a:ext cx="649224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" id="5"/>
          <p:cNvSpPr/>
          <p:nvPr/>
        </p:nvSpPr>
        <p:spPr>
          <a:xfrm flipV="true">
            <a:off x="9448037" y="4485544"/>
            <a:ext cx="0" cy="388115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721293" y="5819673"/>
            <a:ext cx="7280487" cy="2534562"/>
          </a:xfrm>
          <a:custGeom>
            <a:avLst/>
            <a:gdLst/>
            <a:ahLst/>
            <a:cxnLst/>
            <a:rect r="r" b="b" t="t" l="l"/>
            <a:pathLst>
              <a:path h="2534562" w="7280487">
                <a:moveTo>
                  <a:pt x="0" y="0"/>
                </a:moveTo>
                <a:lnTo>
                  <a:pt x="7280487" y="0"/>
                </a:lnTo>
                <a:lnTo>
                  <a:pt x="7280487" y="2534562"/>
                </a:lnTo>
                <a:lnTo>
                  <a:pt x="0" y="25345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132887"/>
            <a:ext cx="6973080" cy="1042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35"/>
              </a:lnSpc>
            </a:pPr>
            <a:r>
              <a:rPr lang="en-US" sz="8122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Unity+Mrtk3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41726" y="3515307"/>
            <a:ext cx="8477348" cy="1400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8"/>
              </a:lnSpc>
              <a:spcBef>
                <a:spcPct val="0"/>
              </a:spcBef>
            </a:pPr>
            <a:r>
              <a:rPr lang="en-US" b="true" sz="26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Farebné rozlíšenie dôvodu zastavenia kódu</a:t>
            </a:r>
          </a:p>
          <a:p>
            <a:pPr algn="l">
              <a:lnSpc>
                <a:spcPts val="3748"/>
              </a:lnSpc>
              <a:spcBef>
                <a:spcPct val="0"/>
              </a:spcBef>
            </a:pPr>
            <a:r>
              <a:rPr lang="en-US" b="true" sz="26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Rad - chronologické usporiadanie breakpointov</a:t>
            </a:r>
          </a:p>
          <a:p>
            <a:pPr algn="l">
              <a:lnSpc>
                <a:spcPts val="3748"/>
              </a:lnSpc>
              <a:spcBef>
                <a:spcPct val="0"/>
              </a:spcBef>
            </a:pPr>
            <a:r>
              <a:rPr lang="en-US" b="true" sz="267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Stĺpec - konkrétny breakpoint</a:t>
            </a:r>
          </a:p>
        </p:txBody>
      </p:sp>
      <p:sp>
        <p:nvSpPr>
          <p:cNvPr name="TextBox 9" id="9"/>
          <p:cNvSpPr txBox="true"/>
          <p:nvPr/>
        </p:nvSpPr>
        <p:spPr>
          <a:xfrm rot="-5400000">
            <a:off x="7599654" y="6093302"/>
            <a:ext cx="2569585" cy="669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Stľpec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39902" y="8935551"/>
            <a:ext cx="1022043" cy="669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Rad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37" r="0" b="-6093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098148" y="2719280"/>
            <a:ext cx="8091704" cy="1411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5"/>
              </a:lnSpc>
            </a:pPr>
            <a:r>
              <a:rPr lang="en-US" sz="5814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Unity+Mrtk3</a:t>
            </a:r>
          </a:p>
          <a:p>
            <a:pPr algn="ctr">
              <a:lnSpc>
                <a:spcPts val="5465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7086600" y="-1223621"/>
            <a:ext cx="16230600" cy="5193792"/>
          </a:xfrm>
          <a:custGeom>
            <a:avLst/>
            <a:gdLst/>
            <a:ahLst/>
            <a:cxnLst/>
            <a:rect r="r" b="b" t="t" l="l"/>
            <a:pathLst>
              <a:path h="5193792" w="16230600">
                <a:moveTo>
                  <a:pt x="0" y="0"/>
                </a:moveTo>
                <a:lnTo>
                  <a:pt x="16230600" y="0"/>
                </a:lnTo>
                <a:lnTo>
                  <a:pt x="16230600" y="5193792"/>
                </a:lnTo>
                <a:lnTo>
                  <a:pt x="0" y="5193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26530" y="3732861"/>
            <a:ext cx="6808546" cy="2370265"/>
          </a:xfrm>
          <a:custGeom>
            <a:avLst/>
            <a:gdLst/>
            <a:ahLst/>
            <a:cxnLst/>
            <a:rect r="r" b="b" t="t" l="l"/>
            <a:pathLst>
              <a:path h="2370265" w="6808546">
                <a:moveTo>
                  <a:pt x="0" y="0"/>
                </a:moveTo>
                <a:lnTo>
                  <a:pt x="6808546" y="0"/>
                </a:lnTo>
                <a:lnTo>
                  <a:pt x="6808546" y="2370265"/>
                </a:lnTo>
                <a:lnTo>
                  <a:pt x="0" y="23702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2004" y="6103126"/>
            <a:ext cx="7272289" cy="3849027"/>
          </a:xfrm>
          <a:custGeom>
            <a:avLst/>
            <a:gdLst/>
            <a:ahLst/>
            <a:cxnLst/>
            <a:rect r="r" b="b" t="t" l="l"/>
            <a:pathLst>
              <a:path h="3849027" w="7272289">
                <a:moveTo>
                  <a:pt x="0" y="0"/>
                </a:moveTo>
                <a:lnTo>
                  <a:pt x="7272289" y="0"/>
                </a:lnTo>
                <a:lnTo>
                  <a:pt x="7272289" y="3849027"/>
                </a:lnTo>
                <a:lnTo>
                  <a:pt x="0" y="38490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64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15702" y="3880535"/>
            <a:ext cx="5379322" cy="6071617"/>
          </a:xfrm>
          <a:custGeom>
            <a:avLst/>
            <a:gdLst/>
            <a:ahLst/>
            <a:cxnLst/>
            <a:rect r="r" b="b" t="t" l="l"/>
            <a:pathLst>
              <a:path h="6071617" w="5379322">
                <a:moveTo>
                  <a:pt x="0" y="0"/>
                </a:moveTo>
                <a:lnTo>
                  <a:pt x="5379322" y="0"/>
                </a:lnTo>
                <a:lnTo>
                  <a:pt x="5379322" y="6071618"/>
                </a:lnTo>
                <a:lnTo>
                  <a:pt x="0" y="60716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15909" y="1608417"/>
            <a:ext cx="670965" cy="384280"/>
          </a:xfrm>
          <a:custGeom>
            <a:avLst/>
            <a:gdLst/>
            <a:ahLst/>
            <a:cxnLst/>
            <a:rect r="r" b="b" t="t" l="l"/>
            <a:pathLst>
              <a:path h="384280" w="670965">
                <a:moveTo>
                  <a:pt x="0" y="0"/>
                </a:moveTo>
                <a:lnTo>
                  <a:pt x="670965" y="0"/>
                </a:lnTo>
                <a:lnTo>
                  <a:pt x="670965" y="384280"/>
                </a:lnTo>
                <a:lnTo>
                  <a:pt x="0" y="3842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782743" y="4555695"/>
            <a:ext cx="9111608" cy="5165383"/>
          </a:xfrm>
          <a:custGeom>
            <a:avLst/>
            <a:gdLst/>
            <a:ahLst/>
            <a:cxnLst/>
            <a:rect r="r" b="b" t="t" l="l"/>
            <a:pathLst>
              <a:path h="5165383" w="9111608">
                <a:moveTo>
                  <a:pt x="0" y="0"/>
                </a:moveTo>
                <a:lnTo>
                  <a:pt x="9111608" y="0"/>
                </a:lnTo>
                <a:lnTo>
                  <a:pt x="9111608" y="5165384"/>
                </a:lnTo>
                <a:lnTo>
                  <a:pt x="0" y="51653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51770" y="2582172"/>
            <a:ext cx="12476407" cy="725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5"/>
              </a:lnSpc>
            </a:pPr>
            <a:r>
              <a:rPr lang="en-US" sz="5814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Network Device Interface - NDI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649417"/>
            <a:ext cx="8391612" cy="2311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66"/>
              </a:lnSpc>
              <a:spcBef>
                <a:spcPct val="0"/>
              </a:spcBef>
            </a:pPr>
            <a:r>
              <a:rPr lang="en-US" b="true" sz="440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</a:t>
            </a:r>
            <a:r>
              <a:rPr lang="en-US" b="true" sz="440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enos videa v reálnom čase </a:t>
            </a:r>
          </a:p>
          <a:p>
            <a:pPr algn="l">
              <a:lnSpc>
                <a:spcPts val="6166"/>
              </a:lnSpc>
              <a:spcBef>
                <a:spcPct val="0"/>
              </a:spcBef>
            </a:pPr>
            <a:r>
              <a:rPr lang="en-US" b="true" sz="440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Vysoká kvalita</a:t>
            </a:r>
          </a:p>
          <a:p>
            <a:pPr algn="l">
              <a:lnSpc>
                <a:spcPts val="6166"/>
              </a:lnSpc>
              <a:spcBef>
                <a:spcPct val="0"/>
              </a:spcBef>
            </a:pPr>
            <a:r>
              <a:rPr lang="en-US" b="true" sz="4404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Nízka odozva (&lt;50ms)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0937" r="0" b="-6093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33614" y="1391910"/>
            <a:ext cx="9031917" cy="725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65"/>
              </a:lnSpc>
            </a:pPr>
            <a:r>
              <a:rPr lang="en-US" sz="5814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Navrhnutá Evaluácia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00151" y="2404757"/>
            <a:ext cx="16087698" cy="660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61"/>
              </a:lnSpc>
              <a:spcBef>
                <a:spcPct val="0"/>
              </a:spcBef>
            </a:pPr>
            <a:r>
              <a:rPr lang="en-US" b="true" sz="3115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Porovnanie prostredí IDE + AR debugger a IDE + integrovaný debugger</a:t>
            </a:r>
          </a:p>
          <a:p>
            <a:pPr algn="l">
              <a:lnSpc>
                <a:spcPts val="4361"/>
              </a:lnSpc>
              <a:spcBef>
                <a:spcPct val="0"/>
              </a:spcBef>
            </a:pPr>
          </a:p>
          <a:p>
            <a:pPr algn="l">
              <a:lnSpc>
                <a:spcPts val="4361"/>
              </a:lnSpc>
              <a:spcBef>
                <a:spcPct val="0"/>
              </a:spcBef>
            </a:pPr>
            <a:r>
              <a:rPr lang="en-US" b="true" sz="3115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Dve sady úloh → dve domény (online nákup, donáška jedla)</a:t>
            </a:r>
          </a:p>
          <a:p>
            <a:pPr algn="l">
              <a:lnSpc>
                <a:spcPts val="4361"/>
              </a:lnSpc>
              <a:spcBef>
                <a:spcPct val="0"/>
              </a:spcBef>
            </a:pPr>
          </a:p>
          <a:p>
            <a:pPr algn="l">
              <a:lnSpc>
                <a:spcPts val="4361"/>
              </a:lnSpc>
              <a:spcBef>
                <a:spcPct val="0"/>
              </a:spcBef>
            </a:pPr>
            <a:r>
              <a:rPr lang="en-US" b="true" sz="3115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Náhodné priradenie poradia úloh aj poradia prostredí</a:t>
            </a:r>
          </a:p>
          <a:p>
            <a:pPr algn="l">
              <a:lnSpc>
                <a:spcPts val="4361"/>
              </a:lnSpc>
              <a:spcBef>
                <a:spcPct val="0"/>
              </a:spcBef>
            </a:pPr>
          </a:p>
          <a:p>
            <a:pPr algn="l">
              <a:lnSpc>
                <a:spcPts val="4361"/>
              </a:lnSpc>
              <a:spcBef>
                <a:spcPct val="0"/>
              </a:spcBef>
            </a:pPr>
            <a:r>
              <a:rPr lang="en-US" b="true" sz="3115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Úlohy: výpočtová chyba, prepísaná premenná, chyba v iterácii</a:t>
            </a:r>
          </a:p>
          <a:p>
            <a:pPr algn="l">
              <a:lnSpc>
                <a:spcPts val="4361"/>
              </a:lnSpc>
              <a:spcBef>
                <a:spcPct val="0"/>
              </a:spcBef>
            </a:pPr>
          </a:p>
          <a:p>
            <a:pPr algn="l">
              <a:lnSpc>
                <a:spcPts val="4361"/>
              </a:lnSpc>
              <a:spcBef>
                <a:spcPct val="0"/>
              </a:spcBef>
            </a:pPr>
            <a:r>
              <a:rPr lang="en-US" b="true" sz="3115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Preddefinované breakpointy v problémových funkciach na zníženie variability</a:t>
            </a:r>
          </a:p>
          <a:p>
            <a:pPr algn="l">
              <a:lnSpc>
                <a:spcPts val="4361"/>
              </a:lnSpc>
              <a:spcBef>
                <a:spcPct val="0"/>
              </a:spcBef>
            </a:pPr>
          </a:p>
          <a:p>
            <a:pPr algn="l">
              <a:lnSpc>
                <a:spcPts val="4361"/>
              </a:lnSpc>
              <a:spcBef>
                <a:spcPct val="0"/>
              </a:spcBef>
            </a:pPr>
            <a:r>
              <a:rPr lang="en-US" b="true" sz="3115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RQ1: čas, úspešnosť, počet re-runov debuggera</a:t>
            </a:r>
          </a:p>
          <a:p>
            <a:pPr algn="l">
              <a:lnSpc>
                <a:spcPts val="4361"/>
              </a:lnSpc>
              <a:spcBef>
                <a:spcPct val="0"/>
              </a:spcBef>
            </a:pPr>
            <a:r>
              <a:rPr lang="en-US" b="true" sz="3115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RQ2: NASA TLX porovnanie záťaže medzi prostrediami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DAG7JcOk_NA</dc:identifier>
  <dcterms:modified xsi:type="dcterms:W3CDTF">2011-08-01T06:04:30Z</dcterms:modified>
  <cp:revision>1</cp:revision>
  <dc:title>Black and White Minimalist Virtual Reality Presentation</dc:title>
</cp:coreProperties>
</file>

<file path=docProps/thumbnail.jpeg>
</file>